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4" r:id="rId1"/>
  </p:sldMasterIdLst>
  <p:notesMasterIdLst>
    <p:notesMasterId r:id="rId19"/>
  </p:notesMasterIdLst>
  <p:sldIdLst>
    <p:sldId id="256" r:id="rId2"/>
    <p:sldId id="262" r:id="rId3"/>
    <p:sldId id="257" r:id="rId4"/>
    <p:sldId id="258" r:id="rId5"/>
    <p:sldId id="271" r:id="rId6"/>
    <p:sldId id="270" r:id="rId7"/>
    <p:sldId id="263" r:id="rId8"/>
    <p:sldId id="259" r:id="rId9"/>
    <p:sldId id="274" r:id="rId10"/>
    <p:sldId id="260" r:id="rId11"/>
    <p:sldId id="264" r:id="rId12"/>
    <p:sldId id="265" r:id="rId13"/>
    <p:sldId id="272" r:id="rId14"/>
    <p:sldId id="267" r:id="rId15"/>
    <p:sldId id="273" r:id="rId16"/>
    <p:sldId id="268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/>
    <p:restoredTop sz="94631"/>
  </p:normalViewPr>
  <p:slideViewPr>
    <p:cSldViewPr snapToGrid="0" snapToObjects="1">
      <p:cViewPr>
        <p:scale>
          <a:sx n="124" d="100"/>
          <a:sy n="124" d="100"/>
        </p:scale>
        <p:origin x="-856" y="-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4471F-16AC-7342-8232-EF93CE660FE9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05F8D-1D80-0649-B9D4-DEF2FA3AF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40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Whether</a:t>
            </a:r>
            <a:r>
              <a:rPr lang="en-US" baseline="0" dirty="0" smtClean="0"/>
              <a:t> we can predict if a chemical causes diseases using text data.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2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Logistic and Naive Bayes</a:t>
            </a:r>
            <a:r>
              <a:rPr lang="en-US" baseline="0" dirty="0" smtClean="0"/>
              <a:t> did the same.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08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</a:t>
            </a:r>
            <a:r>
              <a:rPr lang="en-US" baseline="0" dirty="0" smtClean="0"/>
              <a:t> predictions, and discriminative, all features are not independent.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guesswork out</a:t>
            </a:r>
            <a:r>
              <a:rPr lang="en-US" baseline="0" dirty="0" smtClean="0"/>
              <a:t> of care-giving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are we going to do it? Well, let me show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are the hot topics that medical researchers are writing about?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actual prediction.</a:t>
            </a:r>
          </a:p>
          <a:p>
            <a:r>
              <a:rPr lang="en-US" baseline="0" dirty="0" smtClean="0"/>
              <a:t>Between yes, this chemical contributes to a disease</a:t>
            </a:r>
          </a:p>
          <a:p>
            <a:r>
              <a:rPr lang="en-US" baseline="0" dirty="0" smtClean="0"/>
              <a:t>or</a:t>
            </a:r>
          </a:p>
          <a:p>
            <a:r>
              <a:rPr lang="en-US" baseline="0" dirty="0" smtClean="0"/>
              <a:t>no, it doesn't.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6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Pub</a:t>
            </a:r>
            <a:r>
              <a:rPr lang="en-US" baseline="0" dirty="0" smtClean="0"/>
              <a:t> med abstracts &amp;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 contributors</a:t>
            </a:r>
            <a:r>
              <a:rPr lang="en-US" baseline="0" dirty="0" smtClean="0"/>
              <a:t> read sentences in which both a chemical and a disease were present. They then determined if the chemical directly contributed to the disease or caused it.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7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Yes,</a:t>
            </a:r>
            <a:r>
              <a:rPr lang="en-US" baseline="0" dirty="0" smtClean="0"/>
              <a:t> the chemical does contribute to a disease</a:t>
            </a:r>
          </a:p>
          <a:p>
            <a:r>
              <a:rPr lang="en-US" baseline="0" dirty="0" smtClean="0"/>
              <a:t>or </a:t>
            </a:r>
          </a:p>
          <a:p>
            <a:r>
              <a:rPr lang="en-US" baseline="0" dirty="0" smtClean="0"/>
              <a:t>No, the chemical does NOT contribute to a 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4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chemicals do contribute</a:t>
            </a:r>
            <a:r>
              <a:rPr lang="en-US" baseline="0" dirty="0" smtClean="0"/>
              <a:t> to toxicity,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 lot of chemicals do not contribute to cancer.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3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NMF</a:t>
            </a:r>
            <a:r>
              <a:rPr lang="en-US" baseline="0" dirty="0" smtClean="0"/>
              <a:t> – non-negative matrix: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columns: weights for the terms relative to the topics. </a:t>
            </a:r>
          </a:p>
          <a:p>
            <a:r>
              <a:rPr lang="en-US" baseline="0" dirty="0" smtClean="0"/>
              <a:t>rows: weights for the input documents relative to k topics – strength of association between documents and topics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4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 did it spit out?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one of the topics.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5F8D-1D80-0649-B9D4-DEF2FA3AF8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6219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4791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0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260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5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9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0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84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06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0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220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7623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3855" y="874831"/>
            <a:ext cx="10544287" cy="1461969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Do these Chemicals Contribute to a Disease?</a:t>
            </a:r>
            <a:endParaRPr lang="en-US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163596" y="5508277"/>
            <a:ext cx="3864806" cy="479003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 Theresa Cervantes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49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3477"/>
            <a:ext cx="12191999" cy="93045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Topic Modeling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66" y="2184399"/>
            <a:ext cx="5367864" cy="33574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Topic </a:t>
            </a:r>
            <a:r>
              <a:rPr lang="en-US" dirty="0">
                <a:solidFill>
                  <a:schemeClr val="tx2"/>
                </a:solidFill>
              </a:rPr>
              <a:t>#2: </a:t>
            </a:r>
            <a:endParaRPr lang="en-US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'clozapine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bodyweight </a:t>
            </a:r>
            <a:r>
              <a:rPr lang="en-US" sz="2400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olanzapine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risperidone</a:t>
            </a:r>
            <a:r>
              <a:rPr lang="en-US" dirty="0">
                <a:solidFill>
                  <a:schemeClr val="tx2"/>
                </a:solidFill>
              </a:rPr>
              <a:t> risk children gain </a:t>
            </a:r>
            <a:r>
              <a:rPr lang="en-US" sz="2400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antipsychotic</a:t>
            </a:r>
            <a:r>
              <a:rPr lang="en-US" dirty="0">
                <a:solidFill>
                  <a:schemeClr val="tx2"/>
                </a:solidFill>
              </a:rPr>
              <a:t> glucose </a:t>
            </a:r>
            <a:r>
              <a:rPr lang="en-US" sz="2400" dirty="0" smtClean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quetiapine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ziprasidone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mania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adolescents adults ep increased receptor profile monitoring atypical </a:t>
            </a:r>
            <a:r>
              <a:rPr lang="en-US" dirty="0" smtClean="0">
                <a:solidFill>
                  <a:schemeClr val="tx2"/>
                </a:solidFill>
              </a:rPr>
              <a:t>less frequently </a:t>
            </a:r>
            <a:r>
              <a:rPr lang="en-US" sz="2400" dirty="0" err="1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hyperprolactinaemia</a:t>
            </a:r>
            <a:r>
              <a:rPr lang="en-US" dirty="0">
                <a:solidFill>
                  <a:schemeClr val="tx2"/>
                </a:solidFill>
              </a:rPr>
              <a:t> sedation baseline intolerance reported used published </a:t>
            </a:r>
            <a:r>
              <a:rPr lang="en-US" dirty="0" smtClean="0">
                <a:solidFill>
                  <a:schemeClr val="tx2"/>
                </a:solidFill>
              </a:rPr>
              <a:t>toward’ </a:t>
            </a:r>
          </a:p>
        </p:txBody>
      </p:sp>
      <p:sp>
        <p:nvSpPr>
          <p:cNvPr id="5" name="Line Callout 1 (Border and Accent Bar) 4"/>
          <p:cNvSpPr/>
          <p:nvPr/>
        </p:nvSpPr>
        <p:spPr>
          <a:xfrm>
            <a:off x="9668943" y="1836823"/>
            <a:ext cx="1642537" cy="630988"/>
          </a:xfrm>
          <a:prstGeom prst="accentBorderCallout1">
            <a:avLst>
              <a:gd name="adj1" fmla="val 18750"/>
              <a:gd name="adj2" fmla="val -8333"/>
              <a:gd name="adj3" fmla="val 159442"/>
              <a:gd name="adj4" fmla="val -108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treats schizophrenia</a:t>
            </a:r>
            <a:endParaRPr lang="en-US" dirty="0"/>
          </a:p>
        </p:txBody>
      </p:sp>
      <p:sp>
        <p:nvSpPr>
          <p:cNvPr id="7" name="Line Callout 3 (Border and Accent Bar) 6"/>
          <p:cNvSpPr/>
          <p:nvPr/>
        </p:nvSpPr>
        <p:spPr>
          <a:xfrm>
            <a:off x="10041465" y="4148666"/>
            <a:ext cx="1524000" cy="778934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8696"/>
              <a:gd name="adj6" fmla="val -30953"/>
              <a:gd name="adj7" fmla="val -41385"/>
              <a:gd name="adj8" fmla="val -151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treats </a:t>
            </a:r>
            <a:r>
              <a:rPr lang="en-US" smtClean="0"/>
              <a:t>schizophrenia</a:t>
            </a:r>
            <a:endParaRPr lang="en-US"/>
          </a:p>
        </p:txBody>
      </p:sp>
      <p:sp>
        <p:nvSpPr>
          <p:cNvPr id="8" name="Line Callout 1 (Border and Accent Bar) 7"/>
          <p:cNvSpPr/>
          <p:nvPr/>
        </p:nvSpPr>
        <p:spPr>
          <a:xfrm>
            <a:off x="829732" y="652372"/>
            <a:ext cx="1523998" cy="592667"/>
          </a:xfrm>
          <a:prstGeom prst="accentBorderCallout1">
            <a:avLst>
              <a:gd name="adj1" fmla="val 22832"/>
              <a:gd name="adj2" fmla="val 108667"/>
              <a:gd name="adj3" fmla="val 347398"/>
              <a:gd name="adj4" fmla="val 235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treats schizophrenia</a:t>
            </a:r>
            <a:endParaRPr lang="en-US" dirty="0"/>
          </a:p>
        </p:txBody>
      </p:sp>
      <p:sp>
        <p:nvSpPr>
          <p:cNvPr id="9" name="Line Callout 2 (Border and Accent Bar) 8"/>
          <p:cNvSpPr/>
          <p:nvPr/>
        </p:nvSpPr>
        <p:spPr>
          <a:xfrm>
            <a:off x="440264" y="1913466"/>
            <a:ext cx="1523989" cy="626529"/>
          </a:xfrm>
          <a:prstGeom prst="accentBorderCallout2">
            <a:avLst>
              <a:gd name="adj1" fmla="val 58405"/>
              <a:gd name="adj2" fmla="val 108667"/>
              <a:gd name="adj3" fmla="val 77371"/>
              <a:gd name="adj4" fmla="val 122333"/>
              <a:gd name="adj5" fmla="val 179695"/>
              <a:gd name="adj6" fmla="val 197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treats </a:t>
            </a:r>
            <a:r>
              <a:rPr lang="en-US" dirty="0" smtClean="0"/>
              <a:t>schizophrenia</a:t>
            </a:r>
            <a:endParaRPr lang="en-US" dirty="0"/>
          </a:p>
        </p:txBody>
      </p:sp>
      <p:sp>
        <p:nvSpPr>
          <p:cNvPr id="10" name="Line Callout 2 (Border and Accent Bar) 9"/>
          <p:cNvSpPr/>
          <p:nvPr/>
        </p:nvSpPr>
        <p:spPr>
          <a:xfrm>
            <a:off x="626533" y="3352795"/>
            <a:ext cx="1507062" cy="609605"/>
          </a:xfrm>
          <a:prstGeom prst="accentBorderCallout2">
            <a:avLst>
              <a:gd name="adj1" fmla="val 4957"/>
              <a:gd name="adj2" fmla="val 109667"/>
              <a:gd name="adj3" fmla="val 29094"/>
              <a:gd name="adj4" fmla="val 120333"/>
              <a:gd name="adj5" fmla="val 40374"/>
              <a:gd name="adj6" fmla="val 274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treats </a:t>
            </a:r>
            <a:r>
              <a:rPr lang="en-US" dirty="0" smtClean="0"/>
              <a:t>schizophrenia</a:t>
            </a:r>
            <a:endParaRPr lang="en-US" dirty="0"/>
          </a:p>
        </p:txBody>
      </p:sp>
      <p:sp>
        <p:nvSpPr>
          <p:cNvPr id="11" name="Line Callout 2 (Border and Accent Bar) 10"/>
          <p:cNvSpPr/>
          <p:nvPr/>
        </p:nvSpPr>
        <p:spPr>
          <a:xfrm>
            <a:off x="270923" y="4538133"/>
            <a:ext cx="1693330" cy="1659466"/>
          </a:xfrm>
          <a:prstGeom prst="accentBorderCallout2">
            <a:avLst>
              <a:gd name="adj1" fmla="val 22916"/>
              <a:gd name="adj2" fmla="val 107667"/>
              <a:gd name="adj3" fmla="val 39381"/>
              <a:gd name="adj4" fmla="val 114333"/>
              <a:gd name="adj5" fmla="val 28760"/>
              <a:gd name="adj6" fmla="val 18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endocrine </a:t>
            </a:r>
            <a:r>
              <a:rPr lang="en-US" dirty="0"/>
              <a:t>disorder </a:t>
            </a:r>
            <a:r>
              <a:rPr lang="en-US" dirty="0" smtClean="0"/>
              <a:t>caused </a:t>
            </a:r>
            <a:r>
              <a:rPr lang="en-US" dirty="0"/>
              <a:t>by </a:t>
            </a:r>
            <a:r>
              <a:rPr lang="en-US" dirty="0" smtClean="0"/>
              <a:t>physiological </a:t>
            </a:r>
            <a:r>
              <a:rPr lang="en-US" dirty="0"/>
              <a:t>and pathological conditions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7273" y="5820224"/>
            <a:ext cx="274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-</a:t>
            </a:r>
            <a:r>
              <a:rPr lang="en-US" sz="2400" b="1" dirty="0" smtClean="0">
                <a:solidFill>
                  <a:schemeClr val="tx2"/>
                </a:solidFill>
              </a:rPr>
              <a:t>schizophrenia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5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559678"/>
            <a:ext cx="8602133" cy="113365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/>
                </a:solidFill>
              </a:rPr>
              <a:t>And everyone’s favorite....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693333"/>
            <a:ext cx="6248398" cy="2777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Topic #7: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'</a:t>
            </a:r>
            <a:r>
              <a:rPr lang="en-US" dirty="0" err="1">
                <a:solidFill>
                  <a:schemeClr val="tx2"/>
                </a:solidFill>
              </a:rPr>
              <a:t>carbachol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eserine</a:t>
            </a:r>
            <a:r>
              <a:rPr lang="en-US" dirty="0">
                <a:solidFill>
                  <a:schemeClr val="tx2"/>
                </a:solidFill>
              </a:rPr>
              <a:t> chloride calcium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fighting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vocalization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clonictonic</a:t>
            </a:r>
            <a:r>
              <a:rPr lang="en-US" dirty="0">
                <a:solidFill>
                  <a:schemeClr val="tx2"/>
                </a:solidFill>
              </a:rPr>
              <a:t> mydriasis tremor convulsions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claws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paws</a:t>
            </a:r>
            <a:r>
              <a:rPr lang="en-US" dirty="0">
                <a:solidFill>
                  <a:schemeClr val="tx2"/>
                </a:solidFill>
              </a:rPr>
              <a:t> injection produced central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snarling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grouphoused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unanaesthetized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hissing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rage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biting</a:t>
            </a:r>
            <a:r>
              <a:rPr lang="en-US" dirty="0">
                <a:solidFill>
                  <a:schemeClr val="tx2"/>
                </a:solidFill>
              </a:rPr>
              <a:t> phenomena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cats </a:t>
            </a:r>
            <a:r>
              <a:rPr lang="en-US" dirty="0">
                <a:solidFill>
                  <a:schemeClr val="tx2"/>
                </a:solidFill>
              </a:rPr>
              <a:t>action ventricles dissociate autonomic evoked cerebral </a:t>
            </a:r>
            <a:r>
              <a:rPr lang="en-US" dirty="0" smtClean="0">
                <a:solidFill>
                  <a:schemeClr val="tx2"/>
                </a:solidFill>
              </a:rPr>
              <a:t>defense’</a:t>
            </a:r>
          </a:p>
          <a:p>
            <a:pPr marL="0" indent="0" algn="r">
              <a:buNone/>
            </a:pPr>
            <a:r>
              <a:rPr lang="en-US" dirty="0" smtClean="0">
                <a:solidFill>
                  <a:schemeClr val="tx2"/>
                </a:solidFill>
              </a:rPr>
              <a:t>- rage cats 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14" y="1693333"/>
            <a:ext cx="3833906" cy="30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2331328"/>
            <a:ext cx="4483100" cy="1167522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Top 10 Topics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1100" y="876300"/>
            <a:ext cx="6248398" cy="52451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Cancer growth/prevention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Clinical drugs / treatments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Schizophrenia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Tumors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Liver diseases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Hypertension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Vitamins / Diets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Rage cats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Chromium (mineral)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Diabetes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74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So, can we predict if a chemical contributes to a disease?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600" y="568325"/>
            <a:ext cx="41584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80" y="906303"/>
            <a:ext cx="4521200" cy="1353789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Classification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1" y="5792078"/>
            <a:ext cx="8483597" cy="1248812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source: http</a:t>
            </a:r>
            <a:r>
              <a:rPr lang="en-US" dirty="0">
                <a:solidFill>
                  <a:schemeClr val="tx2"/>
                </a:solidFill>
              </a:rPr>
              <a:t>://</a:t>
            </a:r>
            <a:r>
              <a:rPr lang="en-US" dirty="0" err="1" smtClean="0">
                <a:solidFill>
                  <a:schemeClr val="tx2"/>
                </a:solidFill>
              </a:rPr>
              <a:t>sebastianraschka.com</a:t>
            </a:r>
            <a:r>
              <a:rPr lang="en-US" dirty="0" smtClean="0">
                <a:solidFill>
                  <a:schemeClr val="tx2"/>
                </a:solidFill>
              </a:rPr>
              <a:t>/Articles/2014_naive_bayes_1.html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Bevel 5"/>
          <p:cNvSpPr/>
          <p:nvPr/>
        </p:nvSpPr>
        <p:spPr>
          <a:xfrm>
            <a:off x="5067014" y="1402538"/>
            <a:ext cx="2103807" cy="857554"/>
          </a:xfrm>
          <a:prstGeom prst="bevel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Training 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Bevel 6"/>
          <p:cNvSpPr/>
          <p:nvPr/>
        </p:nvSpPr>
        <p:spPr>
          <a:xfrm>
            <a:off x="4856880" y="3093726"/>
            <a:ext cx="2432915" cy="900758"/>
          </a:xfrm>
          <a:prstGeom prst="bevel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8" name="Bevel 7"/>
          <p:cNvSpPr/>
          <p:nvPr/>
        </p:nvSpPr>
        <p:spPr>
          <a:xfrm>
            <a:off x="1875135" y="4889890"/>
            <a:ext cx="2199908" cy="902187"/>
          </a:xfrm>
          <a:prstGeom prst="bevel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Test Data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Bevel 8"/>
          <p:cNvSpPr/>
          <p:nvPr/>
        </p:nvSpPr>
        <p:spPr>
          <a:xfrm>
            <a:off x="5034135" y="4934523"/>
            <a:ext cx="2103807" cy="857554"/>
          </a:xfrm>
          <a:prstGeom prst="bevel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0" name="Bevel 9"/>
          <p:cNvSpPr/>
          <p:nvPr/>
        </p:nvSpPr>
        <p:spPr>
          <a:xfrm>
            <a:off x="8221032" y="4934523"/>
            <a:ext cx="2103807" cy="857554"/>
          </a:xfrm>
          <a:prstGeom prst="bevel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5737917" y="2304789"/>
            <a:ext cx="762000" cy="75494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737917" y="4056181"/>
            <a:ext cx="762000" cy="81664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163670" y="4986147"/>
            <a:ext cx="781837" cy="75430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289796" y="4986148"/>
            <a:ext cx="781837" cy="75430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7427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Multi-armed bandit</a:t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570" y="5411422"/>
            <a:ext cx="1624106" cy="812800"/>
          </a:xfrm>
        </p:spPr>
        <p:txBody>
          <a:bodyPr/>
          <a:lstStyle/>
          <a:p>
            <a:r>
              <a:rPr lang="en-US" i="1" dirty="0" smtClean="0">
                <a:solidFill>
                  <a:schemeClr val="tx2"/>
                </a:solidFill>
              </a:rPr>
              <a:t>After tuning.... 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06" y="2787650"/>
            <a:ext cx="3784600" cy="31369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258986" y="3088971"/>
            <a:ext cx="1727198" cy="1721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SVM</a:t>
            </a:r>
          </a:p>
          <a:p>
            <a:pPr algn="ctr"/>
            <a:r>
              <a:rPr lang="en-US" dirty="0" smtClean="0"/>
              <a:t>75.31%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516655" y="3962765"/>
            <a:ext cx="1549588" cy="1549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 Boost</a:t>
            </a:r>
          </a:p>
          <a:p>
            <a:pPr algn="ctr"/>
            <a:r>
              <a:rPr lang="en-US" dirty="0" smtClean="0"/>
              <a:t>71.16%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078070" y="4656378"/>
            <a:ext cx="1079500" cy="1079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KNN</a:t>
            </a:r>
          </a:p>
          <a:p>
            <a:pPr algn="ctr"/>
            <a:r>
              <a:rPr lang="en-US" dirty="0" smtClean="0"/>
              <a:t>68%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470837" y="2898399"/>
            <a:ext cx="1627092" cy="1597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Forest</a:t>
            </a:r>
          </a:p>
          <a:p>
            <a:pPr algn="ctr"/>
            <a:r>
              <a:rPr lang="en-US" dirty="0" smtClean="0"/>
              <a:t>72.41%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964394" y="800100"/>
            <a:ext cx="1841498" cy="184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Naive Bayes</a:t>
            </a:r>
            <a:endParaRPr lang="en-US" dirty="0"/>
          </a:p>
          <a:p>
            <a:pPr algn="ctr"/>
            <a:r>
              <a:rPr lang="en-US" dirty="0" smtClean="0"/>
              <a:t>76.97%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516655" y="1555144"/>
            <a:ext cx="1841498" cy="184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  <a:p>
            <a:pPr algn="ctr"/>
            <a:r>
              <a:rPr lang="en-US" dirty="0" smtClean="0"/>
              <a:t>76.97%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4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Winning Algorithm: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Logistic Regression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036732" y="1286934"/>
            <a:ext cx="4538133" cy="4538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77.4%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864420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3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4930"/>
            <a:ext cx="12192000" cy="12790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End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0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466" y="2660295"/>
            <a:ext cx="3833906" cy="147232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Why should we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7400" y="653256"/>
            <a:ext cx="487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5956"/>
            <a:ext cx="3833906" cy="2115344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2"/>
                </a:solidFill>
              </a:rPr>
              <a:t>Table </a:t>
            </a:r>
            <a:r>
              <a:rPr lang="en-US" sz="3200" dirty="0">
                <a:solidFill>
                  <a:schemeClr val="tx2"/>
                </a:solidFill>
              </a:rPr>
              <a:t>of </a:t>
            </a:r>
            <a:r>
              <a:rPr lang="en-US" sz="3200" dirty="0" smtClean="0">
                <a:solidFill>
                  <a:schemeClr val="tx2"/>
                </a:solidFill>
              </a:rPr>
              <a:t>Contents:</a:t>
            </a:r>
            <a:r>
              <a:rPr lang="en-US" sz="2400" dirty="0" smtClean="0">
                <a:solidFill>
                  <a:schemeClr val="tx2"/>
                </a:solidFill>
              </a:rPr>
              <a:t/>
            </a:r>
            <a:br>
              <a:rPr lang="en-US" sz="2400" dirty="0" smtClean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	</a:t>
            </a:r>
            <a:br>
              <a:rPr lang="en-US" sz="2400" dirty="0" smtClean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    - Topic modeling</a:t>
            </a:r>
            <a:br>
              <a:rPr lang="en-US" sz="2400" dirty="0" smtClean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/>
            </a:r>
            <a:br>
              <a:rPr lang="en-US" sz="2400" dirty="0" smtClean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    - Classification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94" b="86728" l="412" r="100000">
                        <a14:foregroundMark x1="25103" y1="16975" x2="75720" y2="35802"/>
                        <a14:foregroundMark x1="74280" y1="18827" x2="30864" y2="71296"/>
                        <a14:foregroundMark x1="23457" y1="29938" x2="56379" y2="36111"/>
                        <a14:foregroundMark x1="31276" y1="38272" x2="53086" y2="41049"/>
                        <a14:foregroundMark x1="34568" y1="56481" x2="44239" y2="44444"/>
                        <a14:foregroundMark x1="41975" y1="49691" x2="46914" y2="49074"/>
                        <a14:foregroundMark x1="36626" y1="13272" x2="68519" y2="25309"/>
                        <a14:foregroundMark x1="45062" y1="14815" x2="72634" y2="18210"/>
                        <a14:foregroundMark x1="20988" y1="13580" x2="30041" y2="26235"/>
                        <a14:foregroundMark x1="49794" y1="51543" x2="38477" y2="71605"/>
                        <a14:foregroundMark x1="96502" y1="18519" x2="97325" y2="86728"/>
                        <a14:foregroundMark x1="1235" y1="13580" x2="1440" y2="85802"/>
                        <a14:foregroundMark x1="2469" y1="12346" x2="98765" y2="14506"/>
                        <a14:foregroundMark x1="72016" y1="56481" x2="67490" y2="66667"/>
                        <a14:backgroundMark x1="2263" y1="83642" x2="96502" y2="848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52950" y="1202927"/>
            <a:ext cx="6127750" cy="4085167"/>
          </a:xfrm>
        </p:spPr>
      </p:pic>
      <p:sp>
        <p:nvSpPr>
          <p:cNvPr id="4" name="TextBox 3"/>
          <p:cNvSpPr txBox="1"/>
          <p:nvPr/>
        </p:nvSpPr>
        <p:spPr>
          <a:xfrm>
            <a:off x="6578600" y="5057261"/>
            <a:ext cx="4276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Let’s first get some data...</a:t>
            </a:r>
            <a:endParaRPr lang="en-US" sz="2400" i="1" dirty="0">
              <a:solidFill>
                <a:schemeClr val="tx2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7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100000" l="200" r="100000">
                        <a14:foregroundMark x1="16200" y1="74667" x2="81200" y2="73867"/>
                        <a14:foregroundMark x1="51200" y1="77067" x2="51200" y2="86133"/>
                        <a14:foregroundMark x1="41600" y1="50933" x2="65400" y2="65600"/>
                        <a14:foregroundMark x1="62600" y1="41867" x2="47800" y2="70933"/>
                        <a14:foregroundMark x1="45000" y1="48533" x2="57400" y2="50133"/>
                        <a14:foregroundMark x1="57400" y1="70133" x2="61400" y2="66933"/>
                        <a14:foregroundMark x1="26200" y1="5600" x2="22600" y2="24533"/>
                        <a14:foregroundMark x1="24200" y1="5067" x2="22000" y2="19467"/>
                        <a14:foregroundMark x1="28600" y1="4800" x2="31600" y2="26400"/>
                        <a14:foregroundMark x1="34600" y1="4533" x2="40200" y2="10667"/>
                        <a14:foregroundMark x1="41200" y1="5600" x2="49600" y2="10133"/>
                        <a14:foregroundMark x1="47400" y1="10400" x2="47600" y2="26400"/>
                        <a14:foregroundMark x1="54800" y1="5333" x2="61000" y2="5600"/>
                        <a14:foregroundMark x1="55000" y1="6933" x2="63600" y2="26400"/>
                        <a14:foregroundMark x1="54600" y1="8800" x2="53200" y2="26133"/>
                        <a14:foregroundMark x1="63600" y1="5600" x2="64200" y2="25867"/>
                        <a14:foregroundMark x1="65200" y1="5333" x2="68400" y2="21867"/>
                        <a14:foregroundMark x1="68400" y1="5333" x2="68600" y2="18133"/>
                        <a14:foregroundMark x1="71200" y1="5333" x2="76400" y2="26667"/>
                        <a14:foregroundMark x1="72800" y1="5333" x2="75800" y2="5600"/>
                        <a14:foregroundMark x1="76000" y1="7467" x2="76200" y2="21067"/>
                        <a14:foregroundMark x1="9800" y1="43200" x2="8400" y2="42133"/>
                        <a14:backgroundMark x1="26200" y1="51467" x2="18000" y2="17867"/>
                        <a14:backgroundMark x1="20600" y1="18400" x2="17800" y2="17067"/>
                        <a14:backgroundMark x1="20400" y1="16000" x2="20400" y2="5600"/>
                        <a14:backgroundMark x1="17600" y1="45600" x2="7600" y2="40800"/>
                        <a14:backgroundMark x1="20400" y1="59467" x2="7400" y2="42667"/>
                        <a14:backgroundMark x1="10000" y1="73067" x2="1800" y2="73067"/>
                        <a14:backgroundMark x1="2800" y1="80533" x2="5600" y2="98400"/>
                        <a14:backgroundMark x1="30800" y1="28800" x2="35200" y2="31733"/>
                        <a14:backgroundMark x1="44200" y1="29333" x2="44800" y2="30667"/>
                        <a14:backgroundMark x1="49400" y1="20800" x2="49400" y2="13867"/>
                        <a14:backgroundMark x1="52200" y1="7467" x2="52000" y2="5333"/>
                        <a14:backgroundMark x1="52400" y1="28533" x2="52400" y2="35200"/>
                        <a14:backgroundMark x1="42000" y1="30133" x2="46000" y2="34933"/>
                        <a14:backgroundMark x1="41400" y1="13333" x2="41600" y2="20267"/>
                        <a14:backgroundMark x1="40200" y1="10667" x2="40200" y2="10667"/>
                        <a14:backgroundMark x1="38400" y1="19200" x2="38400" y2="19200"/>
                        <a14:backgroundMark x1="62400" y1="5867" x2="63000" y2="12267"/>
                        <a14:backgroundMark x1="69600" y1="5600" x2="69600" y2="16800"/>
                        <a14:backgroundMark x1="78800" y1="1867" x2="92400" y2="13600"/>
                        <a14:backgroundMark x1="91400" y1="24267" x2="77800" y2="52267"/>
                        <a14:backgroundMark x1="97400" y1="62133" x2="88400" y2="75733"/>
                        <a14:backgroundMark x1="77200" y1="63467" x2="78600" y2="62133"/>
                        <a14:backgroundMark x1="76200" y1="64533" x2="76200" y2="64533"/>
                        <a14:backgroundMark x1="75000" y1="65867" x2="75000" y2="65867"/>
                        <a14:backgroundMark x1="89400" y1="92533" x2="95400" y2="92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7468" y="1048951"/>
            <a:ext cx="5981100" cy="44858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862" y="1652919"/>
            <a:ext cx="1057872" cy="1048117"/>
          </a:xfrm>
          <a:prstGeom prst="round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5-HT6 </a:t>
            </a:r>
            <a:r>
              <a:rPr lang="en-US" sz="1400" dirty="0"/>
              <a:t>receptors' and not just </a:t>
            </a:r>
            <a:r>
              <a:rPr lang="en-US" sz="1400" dirty="0" smtClean="0"/>
              <a:t>'5-HT</a:t>
            </a:r>
            <a:endParaRPr lang="en-US" sz="14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83218" y="1163793"/>
            <a:ext cx="1693333" cy="1422401"/>
          </a:xfrm>
          <a:prstGeom prst="round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The receptors to 5-HT6 are related to psychotic disorders, not 5-HT itself.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2731725"/>
            <a:ext cx="2562467" cy="3222462"/>
          </a:xfrm>
          <a:prstGeom prst="round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These animal models were considered to reflect the positive symptoms of schizophrenia, and the above evidence suggests that altered &lt;span class="chemical"&gt;5-HT&lt;/span&gt;6 receptors are involved in the pathophysiology of &lt;span class="disease"&gt;psychotic disorders&lt;/span&gt;.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48568" y="1048951"/>
            <a:ext cx="3894668" cy="5460966"/>
          </a:xfrm>
          <a:prstGeom prst="round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Altered </a:t>
            </a:r>
            <a:r>
              <a:rPr lang="en-US" sz="1400" dirty="0"/>
              <a:t>serotonergic neural transmission is hypothesized to be a susceptibility factor for psychotic disorders such as schizophrenia. The serotonin 6 (5-HT6) receptor is therapeutically targeted by several second generation antipsychotics, such as clozapine and olanzapine, and d-amphetamine-induced hyperactivity in rats is corrected with the use of a selective 5-HT6 receptor antagonist. In addition, the disrupted </a:t>
            </a:r>
            <a:r>
              <a:rPr lang="en-US" sz="1400" dirty="0" err="1"/>
              <a:t>prepulse</a:t>
            </a:r>
            <a:r>
              <a:rPr lang="en-US" sz="1400" dirty="0"/>
              <a:t> inhibition induced by d-amphetamine or phencyclidine was restored by 5-HT6 receptor antagonist in an animal study using rats. These animal models were considered to reflect the positive symptoms of schizophrenia, and the above evidence suggests that altered 5-HT6 receptors are involved in the pathophysiology of psychotic disorders. The symptoms of methamphetamine (METH)-induced psychosis are similar to those of paranoid type schizophrenia. Therefore, we conducted an analysis of the association of the 5-HT6 gene (HTR6) with METH-induced psychosis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89427" y="2701036"/>
            <a:ext cx="2373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Crowd</a:t>
            </a:r>
          </a:p>
          <a:p>
            <a:r>
              <a:rPr lang="en-US" sz="54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Flower</a:t>
            </a:r>
            <a:endParaRPr lang="en-US" sz="5400" b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79852" y="3116534"/>
            <a:ext cx="2832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PubMed</a:t>
            </a:r>
          </a:p>
        </p:txBody>
      </p:sp>
    </p:spTree>
    <p:extLst>
      <p:ext uri="{BB962C8B-B14F-4D97-AF65-F5344CB8AC3E}">
        <p14:creationId xmlns:p14="http://schemas.microsoft.com/office/powerpoint/2010/main" val="16279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051300" cy="495249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We also have labeled relationships between chemicals and diseases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sz="2000" dirty="0" smtClean="0">
                <a:solidFill>
                  <a:schemeClr val="tx2"/>
                </a:solidFill>
              </a:rPr>
              <a:t>(</a:t>
            </a:r>
            <a:r>
              <a:rPr lang="en-US" sz="2000" dirty="0" err="1" smtClean="0">
                <a:solidFill>
                  <a:schemeClr val="tx2"/>
                </a:solidFill>
              </a:rPr>
              <a:t>CrowdFlower</a:t>
            </a:r>
            <a:r>
              <a:rPr lang="en-US" sz="2000" dirty="0" smtClean="0">
                <a:solidFill>
                  <a:schemeClr val="tx2"/>
                </a:solidFill>
              </a:rPr>
              <a:t>)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2436" y="1003300"/>
            <a:ext cx="6690892" cy="45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1600" y="1431126"/>
            <a:ext cx="4292600" cy="349162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What does </a:t>
            </a:r>
            <a:r>
              <a:rPr lang="en-US" dirty="0" err="1" smtClean="0">
                <a:solidFill>
                  <a:schemeClr val="tx2"/>
                </a:solidFill>
              </a:rPr>
              <a:t>CrowdFlower</a:t>
            </a:r>
            <a:r>
              <a:rPr lang="en-US" dirty="0" smtClean="0">
                <a:solidFill>
                  <a:schemeClr val="tx2"/>
                </a:solidFill>
              </a:rPr>
              <a:t> say about this data?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8100" y="4465548"/>
            <a:ext cx="323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Here’s a snapshot...</a:t>
            </a:r>
            <a:endParaRPr lang="en-US" sz="2400" i="1" dirty="0">
              <a:solidFill>
                <a:schemeClr val="tx2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8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065"/>
          <a:stretch/>
        </p:blipFill>
        <p:spPr>
          <a:xfrm>
            <a:off x="388787" y="236662"/>
            <a:ext cx="5626100" cy="592129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114" y="2638947"/>
            <a:ext cx="3359773" cy="111672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Chemicals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065"/>
          <a:stretch/>
        </p:blipFill>
        <p:spPr>
          <a:xfrm>
            <a:off x="6014887" y="236662"/>
            <a:ext cx="5778499" cy="5921291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8383656 w 12191999"/>
              <a:gd name="connsiteY0" fmla="*/ 4830418 h 6858000"/>
              <a:gd name="connsiteX1" fmla="*/ 6539947 w 12191999"/>
              <a:gd name="connsiteY1" fmla="*/ 4979505 h 6858000"/>
              <a:gd name="connsiteX2" fmla="*/ 8383656 w 12191999"/>
              <a:gd name="connsiteY2" fmla="*/ 5128592 h 6858000"/>
              <a:gd name="connsiteX3" fmla="*/ 10227365 w 12191999"/>
              <a:gd name="connsiteY3" fmla="*/ 4979505 h 6858000"/>
              <a:gd name="connsiteX4" fmla="*/ 8383656 w 12191999"/>
              <a:gd name="connsiteY4" fmla="*/ 4830418 h 6858000"/>
              <a:gd name="connsiteX5" fmla="*/ 2655114 w 12191999"/>
              <a:gd name="connsiteY5" fmla="*/ 4621695 h 6858000"/>
              <a:gd name="connsiteX6" fmla="*/ 791527 w 12191999"/>
              <a:gd name="connsiteY6" fmla="*/ 4750904 h 6858000"/>
              <a:gd name="connsiteX7" fmla="*/ 2655114 w 12191999"/>
              <a:gd name="connsiteY7" fmla="*/ 4880113 h 6858000"/>
              <a:gd name="connsiteX8" fmla="*/ 4518701 w 12191999"/>
              <a:gd name="connsiteY8" fmla="*/ 4750904 h 6858000"/>
              <a:gd name="connsiteX9" fmla="*/ 2655114 w 12191999"/>
              <a:gd name="connsiteY9" fmla="*/ 4621695 h 6858000"/>
              <a:gd name="connsiteX10" fmla="*/ 3473726 w 12191999"/>
              <a:gd name="connsiteY10" fmla="*/ 4144617 h 6858000"/>
              <a:gd name="connsiteX11" fmla="*/ 795130 w 12191999"/>
              <a:gd name="connsiteY11" fmla="*/ 4308613 h 6858000"/>
              <a:gd name="connsiteX12" fmla="*/ 3473726 w 12191999"/>
              <a:gd name="connsiteY12" fmla="*/ 4472609 h 6858000"/>
              <a:gd name="connsiteX13" fmla="*/ 6152322 w 12191999"/>
              <a:gd name="connsiteY13" fmla="*/ 4308613 h 6858000"/>
              <a:gd name="connsiteX14" fmla="*/ 3473726 w 12191999"/>
              <a:gd name="connsiteY14" fmla="*/ 4144617 h 6858000"/>
              <a:gd name="connsiteX15" fmla="*/ 1967949 w 12191999"/>
              <a:gd name="connsiteY15" fmla="*/ 3309730 h 6858000"/>
              <a:gd name="connsiteX16" fmla="*/ 874645 w 12191999"/>
              <a:gd name="connsiteY16" fmla="*/ 3438939 h 6858000"/>
              <a:gd name="connsiteX17" fmla="*/ 1967949 w 12191999"/>
              <a:gd name="connsiteY17" fmla="*/ 3568148 h 6858000"/>
              <a:gd name="connsiteX18" fmla="*/ 3061253 w 12191999"/>
              <a:gd name="connsiteY18" fmla="*/ 3438939 h 6858000"/>
              <a:gd name="connsiteX19" fmla="*/ 1967949 w 12191999"/>
              <a:gd name="connsiteY19" fmla="*/ 3309730 h 6858000"/>
              <a:gd name="connsiteX20" fmla="*/ 9091601 w 12191999"/>
              <a:gd name="connsiteY20" fmla="*/ 3180522 h 6858000"/>
              <a:gd name="connsiteX21" fmla="*/ 6552153 w 12191999"/>
              <a:gd name="connsiteY21" fmla="*/ 3344517 h 6858000"/>
              <a:gd name="connsiteX22" fmla="*/ 9091601 w 12191999"/>
              <a:gd name="connsiteY22" fmla="*/ 3508512 h 6858000"/>
              <a:gd name="connsiteX23" fmla="*/ 11631049 w 12191999"/>
              <a:gd name="connsiteY23" fmla="*/ 3344517 h 6858000"/>
              <a:gd name="connsiteX24" fmla="*/ 9091601 w 12191999"/>
              <a:gd name="connsiteY24" fmla="*/ 3180522 h 6858000"/>
              <a:gd name="connsiteX25" fmla="*/ 8209722 w 12191999"/>
              <a:gd name="connsiteY25" fmla="*/ 1938130 h 6858000"/>
              <a:gd name="connsiteX26" fmla="*/ 6619461 w 12191999"/>
              <a:gd name="connsiteY26" fmla="*/ 2067339 h 6858000"/>
              <a:gd name="connsiteX27" fmla="*/ 8209722 w 12191999"/>
              <a:gd name="connsiteY27" fmla="*/ 2196548 h 6858000"/>
              <a:gd name="connsiteX28" fmla="*/ 9799983 w 12191999"/>
              <a:gd name="connsiteY28" fmla="*/ 2067339 h 6858000"/>
              <a:gd name="connsiteX29" fmla="*/ 8209722 w 12191999"/>
              <a:gd name="connsiteY29" fmla="*/ 1938130 h 6858000"/>
              <a:gd name="connsiteX30" fmla="*/ 5243748 w 12191999"/>
              <a:gd name="connsiteY30" fmla="*/ 236662 h 6858000"/>
              <a:gd name="connsiteX31" fmla="*/ 4472610 w 12191999"/>
              <a:gd name="connsiteY31" fmla="*/ 575531 h 6858000"/>
              <a:gd name="connsiteX32" fmla="*/ 5243748 w 12191999"/>
              <a:gd name="connsiteY32" fmla="*/ 914400 h 6858000"/>
              <a:gd name="connsiteX33" fmla="*/ 6014889 w 12191999"/>
              <a:gd name="connsiteY33" fmla="*/ 575531 h 6858000"/>
              <a:gd name="connsiteX34" fmla="*/ 5243748 w 12191999"/>
              <a:gd name="connsiteY34" fmla="*/ 236662 h 6858000"/>
              <a:gd name="connsiteX35" fmla="*/ 0 w 12191999"/>
              <a:gd name="connsiteY35" fmla="*/ 0 h 6858000"/>
              <a:gd name="connsiteX36" fmla="*/ 12191999 w 12191999"/>
              <a:gd name="connsiteY36" fmla="*/ 0 h 6858000"/>
              <a:gd name="connsiteX37" fmla="*/ 12191999 w 12191999"/>
              <a:gd name="connsiteY37" fmla="*/ 6858000 h 6858000"/>
              <a:gd name="connsiteX38" fmla="*/ 0 w 12191999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91999" h="6858000">
                <a:moveTo>
                  <a:pt x="8383656" y="4830418"/>
                </a:moveTo>
                <a:cubicBezTo>
                  <a:pt x="7365404" y="4830418"/>
                  <a:pt x="6539947" y="4897167"/>
                  <a:pt x="6539947" y="4979505"/>
                </a:cubicBezTo>
                <a:cubicBezTo>
                  <a:pt x="6539947" y="5061843"/>
                  <a:pt x="7365404" y="5128592"/>
                  <a:pt x="8383656" y="5128592"/>
                </a:cubicBezTo>
                <a:cubicBezTo>
                  <a:pt x="9401908" y="5128592"/>
                  <a:pt x="10227365" y="5061843"/>
                  <a:pt x="10227365" y="4979505"/>
                </a:cubicBezTo>
                <a:cubicBezTo>
                  <a:pt x="10227365" y="4897167"/>
                  <a:pt x="9401908" y="4830418"/>
                  <a:pt x="8383656" y="4830418"/>
                </a:cubicBezTo>
                <a:close/>
                <a:moveTo>
                  <a:pt x="2655114" y="4621695"/>
                </a:moveTo>
                <a:cubicBezTo>
                  <a:pt x="1625883" y="4621695"/>
                  <a:pt x="791527" y="4679544"/>
                  <a:pt x="791527" y="4750904"/>
                </a:cubicBezTo>
                <a:cubicBezTo>
                  <a:pt x="791527" y="4822264"/>
                  <a:pt x="1625883" y="4880113"/>
                  <a:pt x="2655114" y="4880113"/>
                </a:cubicBezTo>
                <a:cubicBezTo>
                  <a:pt x="3684345" y="4880113"/>
                  <a:pt x="4518701" y="4822264"/>
                  <a:pt x="4518701" y="4750904"/>
                </a:cubicBezTo>
                <a:cubicBezTo>
                  <a:pt x="4518701" y="4679544"/>
                  <a:pt x="3684345" y="4621695"/>
                  <a:pt x="2655114" y="4621695"/>
                </a:cubicBezTo>
                <a:close/>
                <a:moveTo>
                  <a:pt x="3473726" y="4144617"/>
                </a:moveTo>
                <a:cubicBezTo>
                  <a:pt x="1994378" y="4144617"/>
                  <a:pt x="795130" y="4218041"/>
                  <a:pt x="795130" y="4308613"/>
                </a:cubicBezTo>
                <a:cubicBezTo>
                  <a:pt x="795130" y="4399185"/>
                  <a:pt x="1994378" y="4472609"/>
                  <a:pt x="3473726" y="4472609"/>
                </a:cubicBezTo>
                <a:cubicBezTo>
                  <a:pt x="4953075" y="4472609"/>
                  <a:pt x="6152322" y="4399185"/>
                  <a:pt x="6152322" y="4308613"/>
                </a:cubicBezTo>
                <a:cubicBezTo>
                  <a:pt x="6152322" y="4218041"/>
                  <a:pt x="4953075" y="4144617"/>
                  <a:pt x="3473726" y="4144617"/>
                </a:cubicBezTo>
                <a:close/>
                <a:moveTo>
                  <a:pt x="1967949" y="3309730"/>
                </a:moveTo>
                <a:cubicBezTo>
                  <a:pt x="1364134" y="3309730"/>
                  <a:pt x="874645" y="3367579"/>
                  <a:pt x="874645" y="3438939"/>
                </a:cubicBezTo>
                <a:cubicBezTo>
                  <a:pt x="874645" y="3510299"/>
                  <a:pt x="1364134" y="3568148"/>
                  <a:pt x="1967949" y="3568148"/>
                </a:cubicBezTo>
                <a:cubicBezTo>
                  <a:pt x="2571764" y="3568148"/>
                  <a:pt x="3061253" y="3510299"/>
                  <a:pt x="3061253" y="3438939"/>
                </a:cubicBezTo>
                <a:cubicBezTo>
                  <a:pt x="3061253" y="3367579"/>
                  <a:pt x="2571764" y="3309730"/>
                  <a:pt x="1967949" y="3309730"/>
                </a:cubicBezTo>
                <a:close/>
                <a:moveTo>
                  <a:pt x="9091601" y="3180522"/>
                </a:moveTo>
                <a:cubicBezTo>
                  <a:pt x="7689103" y="3180522"/>
                  <a:pt x="6552153" y="3253945"/>
                  <a:pt x="6552153" y="3344517"/>
                </a:cubicBezTo>
                <a:cubicBezTo>
                  <a:pt x="6552153" y="3435089"/>
                  <a:pt x="7689103" y="3508512"/>
                  <a:pt x="9091601" y="3508512"/>
                </a:cubicBezTo>
                <a:cubicBezTo>
                  <a:pt x="10494099" y="3508512"/>
                  <a:pt x="11631049" y="3435089"/>
                  <a:pt x="11631049" y="3344517"/>
                </a:cubicBezTo>
                <a:cubicBezTo>
                  <a:pt x="11631049" y="3253945"/>
                  <a:pt x="10494099" y="3180522"/>
                  <a:pt x="9091601" y="3180522"/>
                </a:cubicBezTo>
                <a:close/>
                <a:moveTo>
                  <a:pt x="8209722" y="1938130"/>
                </a:moveTo>
                <a:cubicBezTo>
                  <a:pt x="7331445" y="1938130"/>
                  <a:pt x="6619461" y="1995979"/>
                  <a:pt x="6619461" y="2067339"/>
                </a:cubicBezTo>
                <a:cubicBezTo>
                  <a:pt x="6619461" y="2138699"/>
                  <a:pt x="7331445" y="2196548"/>
                  <a:pt x="8209722" y="2196548"/>
                </a:cubicBezTo>
                <a:cubicBezTo>
                  <a:pt x="9087999" y="2196548"/>
                  <a:pt x="9799983" y="2138699"/>
                  <a:pt x="9799983" y="2067339"/>
                </a:cubicBezTo>
                <a:cubicBezTo>
                  <a:pt x="9799983" y="1995979"/>
                  <a:pt x="9087999" y="1938130"/>
                  <a:pt x="8209722" y="1938130"/>
                </a:cubicBezTo>
                <a:close/>
                <a:moveTo>
                  <a:pt x="5243748" y="236662"/>
                </a:moveTo>
                <a:cubicBezTo>
                  <a:pt x="4817860" y="236662"/>
                  <a:pt x="4472610" y="388379"/>
                  <a:pt x="4472610" y="575531"/>
                </a:cubicBezTo>
                <a:cubicBezTo>
                  <a:pt x="4472610" y="762683"/>
                  <a:pt x="4817860" y="914400"/>
                  <a:pt x="5243748" y="914400"/>
                </a:cubicBezTo>
                <a:cubicBezTo>
                  <a:pt x="5669636" y="914400"/>
                  <a:pt x="6014889" y="762683"/>
                  <a:pt x="6014889" y="575531"/>
                </a:cubicBezTo>
                <a:cubicBezTo>
                  <a:pt x="6014889" y="388379"/>
                  <a:pt x="5669636" y="236662"/>
                  <a:pt x="5243748" y="23666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3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414"/>
          <a:stretch/>
        </p:blipFill>
        <p:spPr>
          <a:xfrm>
            <a:off x="177177" y="297843"/>
            <a:ext cx="5956300" cy="589975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55327" y="2922948"/>
            <a:ext cx="2800973" cy="94738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Diseases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414"/>
          <a:stretch/>
        </p:blipFill>
        <p:spPr>
          <a:xfrm>
            <a:off x="6133477" y="297842"/>
            <a:ext cx="5854700" cy="5899757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9029353 w 12192000"/>
              <a:gd name="connsiteY0" fmla="*/ 5148470 h 6858000"/>
              <a:gd name="connsiteX1" fmla="*/ 6310654 w 12192000"/>
              <a:gd name="connsiteY1" fmla="*/ 5546035 h 6858000"/>
              <a:gd name="connsiteX2" fmla="*/ 9029353 w 12192000"/>
              <a:gd name="connsiteY2" fmla="*/ 5943600 h 6858000"/>
              <a:gd name="connsiteX3" fmla="*/ 11748052 w 12192000"/>
              <a:gd name="connsiteY3" fmla="*/ 5546035 h 6858000"/>
              <a:gd name="connsiteX4" fmla="*/ 9029353 w 12192000"/>
              <a:gd name="connsiteY4" fmla="*/ 5148470 h 6858000"/>
              <a:gd name="connsiteX5" fmla="*/ 1585291 w 12192000"/>
              <a:gd name="connsiteY5" fmla="*/ 4705978 h 6858000"/>
              <a:gd name="connsiteX6" fmla="*/ 556591 w 12192000"/>
              <a:gd name="connsiteY6" fmla="*/ 4862620 h 6858000"/>
              <a:gd name="connsiteX7" fmla="*/ 1585291 w 12192000"/>
              <a:gd name="connsiteY7" fmla="*/ 5019262 h 6858000"/>
              <a:gd name="connsiteX8" fmla="*/ 2613991 w 12192000"/>
              <a:gd name="connsiteY8" fmla="*/ 4862620 h 6858000"/>
              <a:gd name="connsiteX9" fmla="*/ 1585291 w 12192000"/>
              <a:gd name="connsiteY9" fmla="*/ 4705978 h 6858000"/>
              <a:gd name="connsiteX10" fmla="*/ 2092187 w 12192000"/>
              <a:gd name="connsiteY10" fmla="*/ 4323522 h 6858000"/>
              <a:gd name="connsiteX11" fmla="*/ 556591 w 12192000"/>
              <a:gd name="connsiteY11" fmla="*/ 4487518 h 6858000"/>
              <a:gd name="connsiteX12" fmla="*/ 2092187 w 12192000"/>
              <a:gd name="connsiteY12" fmla="*/ 4651514 h 6858000"/>
              <a:gd name="connsiteX13" fmla="*/ 3627783 w 12192000"/>
              <a:gd name="connsiteY13" fmla="*/ 4487518 h 6858000"/>
              <a:gd name="connsiteX14" fmla="*/ 2092187 w 12192000"/>
              <a:gd name="connsiteY14" fmla="*/ 4323522 h 6858000"/>
              <a:gd name="connsiteX15" fmla="*/ 7502005 w 12192000"/>
              <a:gd name="connsiteY15" fmla="*/ 3488635 h 6858000"/>
              <a:gd name="connsiteX16" fmla="*/ 6310654 w 12192000"/>
              <a:gd name="connsiteY16" fmla="*/ 3637722 h 6858000"/>
              <a:gd name="connsiteX17" fmla="*/ 7502005 w 12192000"/>
              <a:gd name="connsiteY17" fmla="*/ 3786809 h 6858000"/>
              <a:gd name="connsiteX18" fmla="*/ 8693356 w 12192000"/>
              <a:gd name="connsiteY18" fmla="*/ 3637722 h 6858000"/>
              <a:gd name="connsiteX19" fmla="*/ 7502005 w 12192000"/>
              <a:gd name="connsiteY19" fmla="*/ 3488635 h 6858000"/>
              <a:gd name="connsiteX20" fmla="*/ 7474913 w 12192000"/>
              <a:gd name="connsiteY20" fmla="*/ 1749287 h 6858000"/>
              <a:gd name="connsiteX21" fmla="*/ 6310654 w 12192000"/>
              <a:gd name="connsiteY21" fmla="*/ 1938131 h 6858000"/>
              <a:gd name="connsiteX22" fmla="*/ 7474913 w 12192000"/>
              <a:gd name="connsiteY22" fmla="*/ 2126975 h 6858000"/>
              <a:gd name="connsiteX23" fmla="*/ 8639172 w 12192000"/>
              <a:gd name="connsiteY23" fmla="*/ 1938131 h 6858000"/>
              <a:gd name="connsiteX24" fmla="*/ 7474913 w 12192000"/>
              <a:gd name="connsiteY24" fmla="*/ 1749287 h 6858000"/>
              <a:gd name="connsiteX25" fmla="*/ 8686610 w 12192000"/>
              <a:gd name="connsiteY25" fmla="*/ 298173 h 6858000"/>
              <a:gd name="connsiteX26" fmla="*/ 6499810 w 12192000"/>
              <a:gd name="connsiteY26" fmla="*/ 695739 h 6858000"/>
              <a:gd name="connsiteX27" fmla="*/ 8686610 w 12192000"/>
              <a:gd name="connsiteY27" fmla="*/ 1093305 h 6858000"/>
              <a:gd name="connsiteX28" fmla="*/ 10873410 w 12192000"/>
              <a:gd name="connsiteY28" fmla="*/ 695739 h 6858000"/>
              <a:gd name="connsiteX29" fmla="*/ 8686610 w 12192000"/>
              <a:gd name="connsiteY29" fmla="*/ 298173 h 6858000"/>
              <a:gd name="connsiteX30" fmla="*/ 3304761 w 12192000"/>
              <a:gd name="connsiteY30" fmla="*/ 188843 h 6858000"/>
              <a:gd name="connsiteX31" fmla="*/ 884582 w 12192000"/>
              <a:gd name="connsiteY31" fmla="*/ 462170 h 6858000"/>
              <a:gd name="connsiteX32" fmla="*/ 3304761 w 12192000"/>
              <a:gd name="connsiteY32" fmla="*/ 735497 h 6858000"/>
              <a:gd name="connsiteX33" fmla="*/ 5724940 w 12192000"/>
              <a:gd name="connsiteY33" fmla="*/ 462170 h 6858000"/>
              <a:gd name="connsiteX34" fmla="*/ 3304761 w 12192000"/>
              <a:gd name="connsiteY34" fmla="*/ 188843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0 w 12192000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92000" h="6858000">
                <a:moveTo>
                  <a:pt x="9029353" y="5148470"/>
                </a:moveTo>
                <a:cubicBezTo>
                  <a:pt x="7527857" y="5148470"/>
                  <a:pt x="6310654" y="5326466"/>
                  <a:pt x="6310654" y="5546035"/>
                </a:cubicBezTo>
                <a:cubicBezTo>
                  <a:pt x="6310654" y="5765604"/>
                  <a:pt x="7527857" y="5943600"/>
                  <a:pt x="9029353" y="5943600"/>
                </a:cubicBezTo>
                <a:cubicBezTo>
                  <a:pt x="10530849" y="5943600"/>
                  <a:pt x="11748052" y="5765604"/>
                  <a:pt x="11748052" y="5546035"/>
                </a:cubicBezTo>
                <a:cubicBezTo>
                  <a:pt x="11748052" y="5326466"/>
                  <a:pt x="10530849" y="5148470"/>
                  <a:pt x="9029353" y="5148470"/>
                </a:cubicBezTo>
                <a:close/>
                <a:moveTo>
                  <a:pt x="1585291" y="4705978"/>
                </a:moveTo>
                <a:cubicBezTo>
                  <a:pt x="1017156" y="4705978"/>
                  <a:pt x="556591" y="4776109"/>
                  <a:pt x="556591" y="4862620"/>
                </a:cubicBezTo>
                <a:cubicBezTo>
                  <a:pt x="556591" y="4949131"/>
                  <a:pt x="1017156" y="5019262"/>
                  <a:pt x="1585291" y="5019262"/>
                </a:cubicBezTo>
                <a:cubicBezTo>
                  <a:pt x="2153426" y="5019262"/>
                  <a:pt x="2613991" y="4949131"/>
                  <a:pt x="2613991" y="4862620"/>
                </a:cubicBezTo>
                <a:cubicBezTo>
                  <a:pt x="2613991" y="4776109"/>
                  <a:pt x="2153426" y="4705978"/>
                  <a:pt x="1585291" y="4705978"/>
                </a:cubicBezTo>
                <a:close/>
                <a:moveTo>
                  <a:pt x="2092187" y="4323522"/>
                </a:moveTo>
                <a:cubicBezTo>
                  <a:pt x="1244101" y="4323522"/>
                  <a:pt x="556591" y="4396946"/>
                  <a:pt x="556591" y="4487518"/>
                </a:cubicBezTo>
                <a:cubicBezTo>
                  <a:pt x="556591" y="4578090"/>
                  <a:pt x="1244101" y="4651514"/>
                  <a:pt x="2092187" y="4651514"/>
                </a:cubicBezTo>
                <a:cubicBezTo>
                  <a:pt x="2940273" y="4651514"/>
                  <a:pt x="3627783" y="4578090"/>
                  <a:pt x="3627783" y="4487518"/>
                </a:cubicBezTo>
                <a:cubicBezTo>
                  <a:pt x="3627783" y="4396946"/>
                  <a:pt x="2940273" y="4323522"/>
                  <a:pt x="2092187" y="4323522"/>
                </a:cubicBezTo>
                <a:close/>
                <a:moveTo>
                  <a:pt x="7502005" y="3488635"/>
                </a:moveTo>
                <a:cubicBezTo>
                  <a:pt x="6844040" y="3488635"/>
                  <a:pt x="6310654" y="3555384"/>
                  <a:pt x="6310654" y="3637722"/>
                </a:cubicBezTo>
                <a:cubicBezTo>
                  <a:pt x="6310654" y="3720060"/>
                  <a:pt x="6844040" y="3786809"/>
                  <a:pt x="7502005" y="3786809"/>
                </a:cubicBezTo>
                <a:cubicBezTo>
                  <a:pt x="8159970" y="3786809"/>
                  <a:pt x="8693356" y="3720060"/>
                  <a:pt x="8693356" y="3637722"/>
                </a:cubicBezTo>
                <a:cubicBezTo>
                  <a:pt x="8693356" y="3555384"/>
                  <a:pt x="8159970" y="3488635"/>
                  <a:pt x="7502005" y="3488635"/>
                </a:cubicBezTo>
                <a:close/>
                <a:moveTo>
                  <a:pt x="7474913" y="1749287"/>
                </a:moveTo>
                <a:cubicBezTo>
                  <a:pt x="6831911" y="1749287"/>
                  <a:pt x="6310654" y="1833835"/>
                  <a:pt x="6310654" y="1938131"/>
                </a:cubicBezTo>
                <a:cubicBezTo>
                  <a:pt x="6310654" y="2042427"/>
                  <a:pt x="6831911" y="2126975"/>
                  <a:pt x="7474913" y="2126975"/>
                </a:cubicBezTo>
                <a:cubicBezTo>
                  <a:pt x="8117915" y="2126975"/>
                  <a:pt x="8639172" y="2042427"/>
                  <a:pt x="8639172" y="1938131"/>
                </a:cubicBezTo>
                <a:cubicBezTo>
                  <a:pt x="8639172" y="1833835"/>
                  <a:pt x="8117915" y="1749287"/>
                  <a:pt x="7474913" y="1749287"/>
                </a:cubicBezTo>
                <a:close/>
                <a:moveTo>
                  <a:pt x="8686610" y="298173"/>
                </a:moveTo>
                <a:cubicBezTo>
                  <a:pt x="7478874" y="298173"/>
                  <a:pt x="6499810" y="476169"/>
                  <a:pt x="6499810" y="695739"/>
                </a:cubicBezTo>
                <a:cubicBezTo>
                  <a:pt x="6499810" y="915309"/>
                  <a:pt x="7478874" y="1093305"/>
                  <a:pt x="8686610" y="1093305"/>
                </a:cubicBezTo>
                <a:cubicBezTo>
                  <a:pt x="9894346" y="1093305"/>
                  <a:pt x="10873410" y="915309"/>
                  <a:pt x="10873410" y="695739"/>
                </a:cubicBezTo>
                <a:cubicBezTo>
                  <a:pt x="10873410" y="476169"/>
                  <a:pt x="9894346" y="298173"/>
                  <a:pt x="8686610" y="298173"/>
                </a:cubicBezTo>
                <a:close/>
                <a:moveTo>
                  <a:pt x="3304761" y="188843"/>
                </a:moveTo>
                <a:cubicBezTo>
                  <a:pt x="1968133" y="188843"/>
                  <a:pt x="884582" y="311216"/>
                  <a:pt x="884582" y="462170"/>
                </a:cubicBezTo>
                <a:cubicBezTo>
                  <a:pt x="884582" y="613124"/>
                  <a:pt x="1968133" y="735497"/>
                  <a:pt x="3304761" y="735497"/>
                </a:cubicBezTo>
                <a:cubicBezTo>
                  <a:pt x="4641389" y="735497"/>
                  <a:pt x="5724940" y="613124"/>
                  <a:pt x="5724940" y="462170"/>
                </a:cubicBezTo>
                <a:cubicBezTo>
                  <a:pt x="5724940" y="311216"/>
                  <a:pt x="4641389" y="188843"/>
                  <a:pt x="3304761" y="1888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21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NMF Topic Modeling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tx2"/>
                </a:solidFill>
              </a:rPr>
              <a:t>Ex: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1600" y="918805"/>
            <a:ext cx="6248400" cy="495530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352801" y="5792078"/>
            <a:ext cx="8483597" cy="124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source: http://</a:t>
            </a:r>
            <a:r>
              <a:rPr lang="en-US" dirty="0" err="1" smtClean="0">
                <a:solidFill>
                  <a:schemeClr val="tx2"/>
                </a:solidFill>
              </a:rPr>
              <a:t>sebastianraschka.com</a:t>
            </a:r>
            <a:r>
              <a:rPr lang="en-US" dirty="0" smtClean="0">
                <a:solidFill>
                  <a:schemeClr val="tx2"/>
                </a:solidFill>
              </a:rPr>
              <a:t>/Articles/2014_naive_bayes_1.html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21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1238</TotalTime>
  <Words>682</Words>
  <Application>Microsoft Macintosh PowerPoint</Application>
  <PresentationFormat>Widescreen</PresentationFormat>
  <Paragraphs>109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Schoolbook</vt:lpstr>
      <vt:lpstr>Corbel</vt:lpstr>
      <vt:lpstr>Headlines</vt:lpstr>
      <vt:lpstr>Do these Chemicals Contribute to a Disease?</vt:lpstr>
      <vt:lpstr>Why should we care?</vt:lpstr>
      <vt:lpstr>Table of Contents:       - Topic modeling      - Classification</vt:lpstr>
      <vt:lpstr>PowerPoint Presentation</vt:lpstr>
      <vt:lpstr>We also have labeled relationships between chemicals and diseases (CrowdFlower)</vt:lpstr>
      <vt:lpstr>What does CrowdFlower say about this data?</vt:lpstr>
      <vt:lpstr>Chemicals</vt:lpstr>
      <vt:lpstr>Diseases</vt:lpstr>
      <vt:lpstr>NMF Topic Modeling  Ex:</vt:lpstr>
      <vt:lpstr>Topic Modeling</vt:lpstr>
      <vt:lpstr>And everyone’s favorite....</vt:lpstr>
      <vt:lpstr>Top 10 Topics </vt:lpstr>
      <vt:lpstr>So, can we predict if a chemical contributes to a disease?</vt:lpstr>
      <vt:lpstr>Classification</vt:lpstr>
      <vt:lpstr>Multi-armed bandit </vt:lpstr>
      <vt:lpstr>Winning Algorithm:   Logistic Regression</vt:lpstr>
      <vt:lpstr>End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these Chemicals Contribute to a Disease?</dc:title>
  <dc:creator>Cervantes, Theresa A</dc:creator>
  <cp:lastModifiedBy>Cervantes, Theresa A</cp:lastModifiedBy>
  <cp:revision>52</cp:revision>
  <dcterms:created xsi:type="dcterms:W3CDTF">2016-06-29T18:47:54Z</dcterms:created>
  <dcterms:modified xsi:type="dcterms:W3CDTF">2016-08-26T21:10:46Z</dcterms:modified>
</cp:coreProperties>
</file>